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bold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1S5EcIoedVCqMnFu7YjCFpTP6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7A39BB-39BA-4CD6-B240-6F7A45BA278C}">
  <a:tblStyle styleId="{477A39BB-39BA-4CD6-B240-6F7A45BA27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regular.fntdata"/><Relationship Id="rId30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Light-italic.fntdata"/><Relationship Id="rId10" Type="http://schemas.openxmlformats.org/officeDocument/2006/relationships/slide" Target="slides/slide5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:notes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" name="Google Shape;49;p5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" name="Google Shape;62;p6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Target variable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listings priced between 15 and 900 gbp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Evaluation Metrics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Root Mean Square Error (</a:t>
            </a:r>
            <a:r>
              <a:rPr b="1" lang="en-US"/>
              <a:t>RMSE</a:t>
            </a:r>
            <a:r>
              <a:rPr lang="en-US"/>
              <a:t>) - standard deviation of the residuals (prediction errors).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Residuals are a measure of how far from the regression line data points 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RMSE is a measure of how spread out these residuals are.  In other words, it tells you how concentrated the data is around the line of best fit.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730ac2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" name="Google Shape;93;g115730ac25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62835293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6283529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1562835293_2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835293_2_52:notes"/>
          <p:cNvSpPr/>
          <p:nvPr>
            <p:ph idx="2" type="sldImg"/>
          </p:nvPr>
        </p:nvSpPr>
        <p:spPr>
          <a:xfrm>
            <a:off x="-16992600" y="-11796713"/>
            <a:ext cx="221598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g11562835293_2_52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ערכים אחרי שיפור: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LR= 0.44, 0.46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DT = 0.18,0.19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 =  0.39, 0.41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p16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Feature selection - some features which may seem </a:t>
            </a:r>
            <a:r>
              <a:rPr lang="en-US" sz="1200"/>
              <a:t>impactful</a:t>
            </a:r>
            <a:r>
              <a:rPr lang="en-US" sz="1200"/>
              <a:t> weren’t so - </a:t>
            </a:r>
            <a:r>
              <a:rPr lang="en-US" sz="1200"/>
              <a:t>reviews, not only distance but the popularity of the neighborhood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scaling log_price - not intuitive for our problem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tercolor Splatters">
  <p:cSld name="Watercolor Splatter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076865">
            <a:off x="-926915" y="4060604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76865">
            <a:off x="4821489" y="4153816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76865">
            <a:off x="6741838" y="4253776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076865">
            <a:off x="1848399" y="3877143"/>
            <a:ext cx="4040894" cy="352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Break Picture">
  <p:cSld name="Creative Break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/>
          <p:nvPr>
            <p:ph idx="2" type="pic"/>
          </p:nvPr>
        </p:nvSpPr>
        <p:spPr>
          <a:xfrm>
            <a:off x="-661803" y="-263441"/>
            <a:ext cx="5165110" cy="52013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>
            <p:ph idx="2" type="pic"/>
          </p:nvPr>
        </p:nvSpPr>
        <p:spPr>
          <a:xfrm>
            <a:off x="1011832" y="769123"/>
            <a:ext cx="3105692" cy="3331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ig Pictur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">
  <p:cSld name="4_General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Web Mockup">
  <p:cSld name="Desktop Web Mockup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/>
          <p:nvPr>
            <p:ph idx="2" type="pic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eneral Slide">
  <p:cSld name="5_General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465095" y="-3867182"/>
            <a:ext cx="15905748" cy="116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features">
  <p:cSld name="App feature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>
            <p:ph idx="2" type="pic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 features">
  <p:cSld name="1_App feature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/>
          <p:nvPr>
            <p:ph idx="2" type="pic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28.jp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 flipH="1" rot="9999149">
            <a:off x="713711" y="860237"/>
            <a:ext cx="3779640" cy="3651546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" name="Google Shape;40;p3"/>
          <p:cNvSpPr/>
          <p:nvPr/>
        </p:nvSpPr>
        <p:spPr>
          <a:xfrm flipH="1" rot="9999149">
            <a:off x="891957" y="920142"/>
            <a:ext cx="3530137" cy="3410500"/>
          </a:xfrm>
          <a:custGeom>
            <a:rect b="b" l="l" r="r" t="t"/>
            <a:pathLst>
              <a:path extrusionOk="0" h="7502" w="5376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1" name="Google Shape;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66767">
            <a:off x="6496947" y="3672739"/>
            <a:ext cx="3912144" cy="280231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/>
        </p:nvSpPr>
        <p:spPr>
          <a:xfrm>
            <a:off x="5291667" y="2624381"/>
            <a:ext cx="38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Price Prediction Using Regression Models</a:t>
            </a:r>
            <a:endParaRPr/>
          </a:p>
        </p:txBody>
      </p:sp>
      <p:sp>
        <p:nvSpPr>
          <p:cNvPr id="43" name="Google Shape;43;p3"/>
          <p:cNvSpPr txBox="1"/>
          <p:nvPr/>
        </p:nvSpPr>
        <p:spPr>
          <a:xfrm>
            <a:off x="5725656" y="2059975"/>
            <a:ext cx="27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LondonAirBNB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6711156" y="3065775"/>
            <a:ext cx="1275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Shai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Lara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Sharon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21329">
            <a:off x="7257437" y="-1263200"/>
            <a:ext cx="3920114" cy="27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9700" y="9"/>
            <a:ext cx="60591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/>
        </p:nvSpPr>
        <p:spPr>
          <a:xfrm>
            <a:off x="1593750" y="111050"/>
            <a:ext cx="5018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D</a:t>
            </a: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ifficulty</a:t>
            </a: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within the Pipeline  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325" y="1805275"/>
            <a:ext cx="36004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7612075" y="2683938"/>
            <a:ext cx="318300" cy="11175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282825" y="1606726"/>
            <a:ext cx="2763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we had 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difficulty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with one part of the 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prediction (in purple ) 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-"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we tried a lot of difference combination to find the root cause , around log(7) but nothing stand out.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3141539" y="879550"/>
            <a:ext cx="2876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14898">
            <a:off x="5714049" y="-2695039"/>
            <a:ext cx="51977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/>
        </p:nvSpPr>
        <p:spPr>
          <a:xfrm>
            <a:off x="-1890" y="129192"/>
            <a:ext cx="5655394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business problem</a:t>
            </a:r>
            <a:endParaRPr/>
          </a:p>
        </p:txBody>
      </p:sp>
      <p:sp>
        <p:nvSpPr>
          <p:cNvPr id="53" name="Google Shape;53;p5"/>
          <p:cNvSpPr txBox="1"/>
          <p:nvPr/>
        </p:nvSpPr>
        <p:spPr>
          <a:xfrm>
            <a:off x="1" y="984120"/>
            <a:ext cx="6576060" cy="175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Figuring out the price of a listed Airbnb rental is an important and 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difficult task for both the host and the customer. This price prediction 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regression task can also have multiple downstream uses, such as in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recommendation of similar rentals based on price.</a:t>
            </a:r>
            <a:endParaRPr/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234317" y="3015359"/>
            <a:ext cx="2433271" cy="1476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For the former, it can enable them to set a reasonable price without compromising on their profits.</a:t>
            </a:r>
            <a:endParaRPr/>
          </a:p>
        </p:txBody>
      </p:sp>
      <p:sp>
        <p:nvSpPr>
          <p:cNvPr id="55" name="Google Shape;55;p5"/>
          <p:cNvSpPr txBox="1"/>
          <p:nvPr/>
        </p:nvSpPr>
        <p:spPr>
          <a:xfrm>
            <a:off x="455297" y="2529505"/>
            <a:ext cx="16230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4241054" y="2546494"/>
            <a:ext cx="8661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Host</a:t>
            </a:r>
            <a:endParaRPr/>
          </a:p>
        </p:txBody>
      </p:sp>
      <p:sp>
        <p:nvSpPr>
          <p:cNvPr id="57" name="Google Shape;57;p5"/>
          <p:cNvSpPr txBox="1"/>
          <p:nvPr/>
        </p:nvSpPr>
        <p:spPr>
          <a:xfrm>
            <a:off x="3663410" y="3015359"/>
            <a:ext cx="2433271" cy="1476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For the customer, it helps understand the key drivers for price and provides them with similarly priced places.</a:t>
            </a: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250" y="2636225"/>
            <a:ext cx="2848424" cy="19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67" y="266051"/>
            <a:ext cx="1623074" cy="13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055800"/>
            <a:ext cx="4119250" cy="28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75" y="0"/>
            <a:ext cx="3111899" cy="21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/>
        </p:nvSpPr>
        <p:spPr>
          <a:xfrm>
            <a:off x="5421878" y="3192772"/>
            <a:ext cx="34147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The price per night will be the target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vector</a:t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5092363" y="3255372"/>
            <a:ext cx="209496" cy="209496"/>
          </a:xfrm>
          <a:custGeom>
            <a:rect b="b" l="l" r="r" t="t"/>
            <a:pathLst>
              <a:path extrusionOk="0" h="21600" w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6"/>
          <p:cNvSpPr txBox="1"/>
          <p:nvPr/>
        </p:nvSpPr>
        <p:spPr>
          <a:xfrm>
            <a:off x="5421878" y="1635962"/>
            <a:ext cx="332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48 columns, 48, 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83689 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non-null rows </a:t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5092363" y="1706246"/>
            <a:ext cx="209496" cy="209496"/>
          </a:xfrm>
          <a:custGeom>
            <a:rect b="b" l="l" r="r" t="t"/>
            <a:pathLst>
              <a:path extrusionOk="0" h="21600" w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6"/>
          <p:cNvSpPr txBox="1"/>
          <p:nvPr/>
        </p:nvSpPr>
        <p:spPr>
          <a:xfrm>
            <a:off x="5421878" y="2395157"/>
            <a:ext cx="33089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multiple types of variables: numeric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and text</a:t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092363" y="2480809"/>
            <a:ext cx="209496" cy="209496"/>
          </a:xfrm>
          <a:custGeom>
            <a:rect b="b" l="l" r="r" t="t"/>
            <a:pathLst>
              <a:path extrusionOk="0" h="21600" w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6"/>
          <p:cNvSpPr txBox="1"/>
          <p:nvPr/>
        </p:nvSpPr>
        <p:spPr>
          <a:xfrm>
            <a:off x="4986562" y="445168"/>
            <a:ext cx="3490052" cy="911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Data was taken from Kaggle - https://www.kaggle.com/jinxzed/londonairbnb</a:t>
            </a: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511415" y="362469"/>
            <a:ext cx="347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</a:t>
            </a:r>
            <a:endParaRPr sz="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endParaRPr sz="100"/>
          </a:p>
        </p:txBody>
      </p:sp>
      <p:sp>
        <p:nvSpPr>
          <p:cNvPr id="74" name="Google Shape;74;p6"/>
          <p:cNvSpPr/>
          <p:nvPr/>
        </p:nvSpPr>
        <p:spPr>
          <a:xfrm>
            <a:off x="5092363" y="4131672"/>
            <a:ext cx="209496" cy="209496"/>
          </a:xfrm>
          <a:custGeom>
            <a:rect b="b" l="l" r="r" t="t"/>
            <a:pathLst>
              <a:path extrusionOk="0" h="21600" w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6"/>
          <p:cNvSpPr txBox="1"/>
          <p:nvPr/>
        </p:nvSpPr>
        <p:spPr>
          <a:xfrm>
            <a:off x="5376192" y="4048780"/>
            <a:ext cx="3586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Mean Absolute 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logarithmic</a:t>
            </a: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 Error as the evaluation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metrics (RMSLE)</a:t>
            </a:r>
            <a:endParaRPr/>
          </a:p>
        </p:txBody>
      </p:sp>
      <p:sp>
        <p:nvSpPr>
          <p:cNvPr id="76" name="Google Shape;76;p6"/>
          <p:cNvSpPr txBox="1"/>
          <p:nvPr/>
        </p:nvSpPr>
        <p:spPr>
          <a:xfrm>
            <a:off x="989778" y="1357075"/>
            <a:ext cx="2290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supervised learning regression</a:t>
            </a:r>
            <a:endParaRPr sz="925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788822">
            <a:off x="-2274207" y="-84164"/>
            <a:ext cx="571311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8"/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83" name="Google Shape;83;p8"/>
            <p:cNvSpPr/>
            <p:nvPr/>
          </p:nvSpPr>
          <p:spPr>
            <a:xfrm>
              <a:off x="507666" y="2623456"/>
              <a:ext cx="2329415" cy="1251856"/>
            </a:xfrm>
            <a:custGeom>
              <a:rect b="b" l="l" r="r" t="t"/>
              <a:pathLst>
                <a:path extrusionOk="0" h="870346" w="2175867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50650" lIns="587175" spcFirstLastPara="1" rIns="485825" wrap="square" tIns="5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465947" y="2623456"/>
              <a:ext cx="2329415" cy="1251856"/>
            </a:xfrm>
            <a:custGeom>
              <a:rect b="b" l="l" r="r" t="t"/>
              <a:pathLst>
                <a:path extrusionOk="0" h="870346" w="2175867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50650" lIns="587175" spcFirstLastPara="1" rIns="485825" wrap="square" tIns="5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424227" y="2623456"/>
              <a:ext cx="2329415" cy="1251856"/>
            </a:xfrm>
            <a:custGeom>
              <a:rect b="b" l="l" r="r" t="t"/>
              <a:pathLst>
                <a:path extrusionOk="0" h="870346" w="2175867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50650" lIns="587175" spcFirstLastPara="1" rIns="485825" wrap="square" tIns="5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 txBox="1"/>
          <p:nvPr/>
        </p:nvSpPr>
        <p:spPr>
          <a:xfrm>
            <a:off x="7129039" y="3072086"/>
            <a:ext cx="16938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Data-set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improvement</a:t>
            </a:r>
            <a:endParaRPr/>
          </a:p>
        </p:txBody>
      </p:sp>
      <p:sp>
        <p:nvSpPr>
          <p:cNvPr id="87" name="Google Shape;87;p8"/>
          <p:cNvSpPr txBox="1"/>
          <p:nvPr/>
        </p:nvSpPr>
        <p:spPr>
          <a:xfrm>
            <a:off x="3110341" y="1119985"/>
            <a:ext cx="3255186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pipeline</a:t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986296" y="3119146"/>
            <a:ext cx="750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/>
          </a:p>
        </p:txBody>
      </p:sp>
      <p:sp>
        <p:nvSpPr>
          <p:cNvPr id="89" name="Google Shape;89;p8"/>
          <p:cNvSpPr txBox="1"/>
          <p:nvPr/>
        </p:nvSpPr>
        <p:spPr>
          <a:xfrm>
            <a:off x="5471907" y="3119146"/>
            <a:ext cx="15221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/>
          </a:p>
        </p:txBody>
      </p:sp>
      <p:pic>
        <p:nvPicPr>
          <p:cNvPr id="90" name="Google Shape;9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0698">
            <a:off x="-1003850" y="1750925"/>
            <a:ext cx="2849200" cy="21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15730ac25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175" y="2584586"/>
            <a:ext cx="2723701" cy="221314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15730ac25f_1_0"/>
          <p:cNvSpPr txBox="1"/>
          <p:nvPr/>
        </p:nvSpPr>
        <p:spPr>
          <a:xfrm>
            <a:off x="6025525" y="1179425"/>
            <a:ext cx="30300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45720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 Light"/>
              <a:buChar char="●"/>
            </a:pPr>
            <a:r>
              <a:rPr lang="en-US" sz="1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Transforming host acceptance rate into a categorical feature, rather than a numerical one. transforming distance to radius from center jump by groups of 2.5 [km]. </a:t>
            </a:r>
            <a:endParaRPr sz="1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92100" lvl="0" marL="45720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 Light"/>
              <a:buChar char="●"/>
            </a:pPr>
            <a:r>
              <a:rPr lang="en-US" sz="1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Getting One-hot encoding for categorical columns</a:t>
            </a:r>
            <a:endParaRPr sz="1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92100" lvl="0" marL="4572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 Light"/>
              <a:buChar char="●"/>
            </a:pPr>
            <a:r>
              <a:rPr lang="en-US" sz="1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Adding price column with cleaning fee column to a single total price column</a:t>
            </a:r>
            <a:endParaRPr sz="1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7" name="Google Shape;97;g115730ac25f_1_0"/>
          <p:cNvSpPr txBox="1"/>
          <p:nvPr/>
        </p:nvSpPr>
        <p:spPr>
          <a:xfrm>
            <a:off x="6592496" y="732060"/>
            <a:ext cx="14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endParaRPr/>
          </a:p>
        </p:txBody>
      </p:sp>
      <p:sp>
        <p:nvSpPr>
          <p:cNvPr id="98" name="Google Shape;98;g115730ac25f_1_0"/>
          <p:cNvSpPr txBox="1"/>
          <p:nvPr/>
        </p:nvSpPr>
        <p:spPr>
          <a:xfrm>
            <a:off x="0" y="1179425"/>
            <a:ext cx="27237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●"/>
            </a:pPr>
            <a:r>
              <a:rPr lang="en-US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Removing low variance features and null values rows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 Light"/>
              <a:buChar char="●"/>
            </a:pPr>
            <a:r>
              <a:rPr lang="en-US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Remove outliers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3181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" name="Google Shape;99;g115730ac25f_1_0"/>
          <p:cNvSpPr txBox="1"/>
          <p:nvPr/>
        </p:nvSpPr>
        <p:spPr>
          <a:xfrm>
            <a:off x="458959" y="732043"/>
            <a:ext cx="115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Remove</a:t>
            </a:r>
            <a:endParaRPr/>
          </a:p>
        </p:txBody>
      </p:sp>
      <p:sp>
        <p:nvSpPr>
          <p:cNvPr id="100" name="Google Shape;100;g115730ac25f_1_0"/>
          <p:cNvSpPr txBox="1"/>
          <p:nvPr/>
        </p:nvSpPr>
        <p:spPr>
          <a:xfrm>
            <a:off x="2723689" y="1070750"/>
            <a:ext cx="27237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●"/>
            </a:pPr>
            <a:r>
              <a:rPr lang="en-US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Combining all reviews columns to a single average column as all reflect similar behavior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Char char="●"/>
            </a:pPr>
            <a:r>
              <a:rPr lang="en-US" sz="11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Uniting 'Hotel1' and 'Hotel2' property types to a single 'Hotel' type column</a:t>
            </a:r>
            <a:endParaRPr sz="1500"/>
          </a:p>
        </p:txBody>
      </p:sp>
      <p:sp>
        <p:nvSpPr>
          <p:cNvPr id="101" name="Google Shape;101;g115730ac25f_1_0"/>
          <p:cNvSpPr txBox="1"/>
          <p:nvPr/>
        </p:nvSpPr>
        <p:spPr>
          <a:xfrm>
            <a:off x="3279971" y="732043"/>
            <a:ext cx="126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/>
          </a:p>
        </p:txBody>
      </p:sp>
      <p:sp>
        <p:nvSpPr>
          <p:cNvPr id="102" name="Google Shape;102;g115730ac25f_1_0"/>
          <p:cNvSpPr txBox="1"/>
          <p:nvPr/>
        </p:nvSpPr>
        <p:spPr>
          <a:xfrm>
            <a:off x="3950558" y="59439"/>
            <a:ext cx="1242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/>
          </a:p>
        </p:txBody>
      </p:sp>
      <p:pic>
        <p:nvPicPr>
          <p:cNvPr id="103" name="Google Shape;103;g115730ac25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57438"/>
            <a:ext cx="2459575" cy="16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15730ac25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63" y="2907500"/>
            <a:ext cx="2889236" cy="18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15730ac25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400" y="59450"/>
            <a:ext cx="549875" cy="10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15730ac25f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3450" y="348651"/>
            <a:ext cx="981975" cy="7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15730ac25f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3951" y="324315"/>
            <a:ext cx="1067225" cy="71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562835293_2_34"/>
          <p:cNvSpPr txBox="1"/>
          <p:nvPr/>
        </p:nvSpPr>
        <p:spPr>
          <a:xfrm>
            <a:off x="0" y="0"/>
            <a:ext cx="5999100" cy="738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latin typeface="Montserrat"/>
                <a:ea typeface="Montserrat"/>
                <a:cs typeface="Montserrat"/>
                <a:sym typeface="Montserrat"/>
              </a:rPr>
              <a:t>The Chosen Features 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g11562835293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930900"/>
            <a:ext cx="3919324" cy="41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562835293_2_34"/>
          <p:cNvSpPr txBox="1"/>
          <p:nvPr/>
        </p:nvSpPr>
        <p:spPr>
          <a:xfrm>
            <a:off x="4413625" y="1042525"/>
            <a:ext cx="2346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host_acceptance_rate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accommodates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bathrooms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bedrooms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beds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guests_included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availability_365      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reviews_average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reviews_per_month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number_of_reviews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distance_by_group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host_is_superhost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host_has_profile_pic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latin typeface="Montserrat"/>
                <a:ea typeface="Montserrat"/>
                <a:cs typeface="Montserrat"/>
                <a:sym typeface="Montserrat"/>
              </a:rPr>
              <a:t>neighbourhood_cleansed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11562835293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762" y="930901"/>
            <a:ext cx="2084888" cy="13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562835293_2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750" y="2587925"/>
            <a:ext cx="2084900" cy="132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1562835293_2_34"/>
          <p:cNvSpPr txBox="1"/>
          <p:nvPr/>
        </p:nvSpPr>
        <p:spPr>
          <a:xfrm>
            <a:off x="6835100" y="354000"/>
            <a:ext cx="223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Montserrat"/>
                <a:ea typeface="Montserrat"/>
                <a:cs typeface="Montserrat"/>
                <a:sym typeface="Montserrat"/>
              </a:rPr>
              <a:t>Scale price to log scale</a:t>
            </a:r>
            <a:endParaRPr b="1"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562835293_2_52"/>
          <p:cNvSpPr txBox="1"/>
          <p:nvPr/>
        </p:nvSpPr>
        <p:spPr>
          <a:xfrm>
            <a:off x="207299" y="122050"/>
            <a:ext cx="69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 scoring after Improvement </a:t>
            </a:r>
            <a:endParaRPr sz="900"/>
          </a:p>
        </p:txBody>
      </p:sp>
      <p:pic>
        <p:nvPicPr>
          <p:cNvPr id="124" name="Google Shape;124;g11562835293_2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61219">
            <a:off x="6124972" y="-1729441"/>
            <a:ext cx="9144001" cy="6572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g11562835293_2_52"/>
          <p:cNvGraphicFramePr/>
          <p:nvPr/>
        </p:nvGraphicFramePr>
        <p:xfrm>
          <a:off x="207300" y="708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{477A39BB-39BA-4CD6-B240-6F7A45BA278C}</a:tableStyleId>
              </a:tblPr>
              <a:tblGrid>
                <a:gridCol w="1919750"/>
                <a:gridCol w="1919750"/>
                <a:gridCol w="1919750"/>
                <a:gridCol w="1919750"/>
              </a:tblGrid>
              <a:tr h="42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Regression</a:t>
                      </a:r>
                      <a:endParaRPr b="1" i="1"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Decision Tree</a:t>
                      </a:r>
                      <a:endParaRPr b="1" i="1"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500"/>
                        <a:t>K-Nearest Neighbors</a:t>
                      </a:r>
                      <a:endParaRPr b="1" i="1" sz="15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74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Features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Numerical, Binary/Grouped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(17, 3)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(7 Interaction features)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Numerical, Binary/Grouped</a:t>
                      </a:r>
                      <a:endParaRPr sz="120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</a:t>
                      </a: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</a:t>
                      </a: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Numerical, Binary/Grouped</a:t>
                      </a:r>
                      <a:endParaRPr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(1</a:t>
                      </a: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3)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73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Hyper</a:t>
                      </a:r>
                      <a:r>
                        <a:rPr b="1" i="1" lang="en-US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 #1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Maximum depth of tree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(d =7 )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min_samples_leaf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(s  =  4)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min samples split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(p  =  3)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max leaves nodes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Lato"/>
                          <a:ea typeface="Lato"/>
                          <a:cs typeface="Lato"/>
                          <a:sym typeface="Lato"/>
                        </a:rPr>
                        <a:t>(m  = 100) 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Num of neighbors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(k = 12)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5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Hyper</a:t>
                      </a:r>
                      <a:r>
                        <a:rPr b="1" i="1" lang="en-US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Parameter #2</a:t>
                      </a:r>
                      <a:endParaRPr b="1" i="1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matrics: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manhattan(all the numbers are between 0-1 so manhattan work a little better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RMSLE test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0.47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0.31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0.54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3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RMSLE improved</a:t>
                      </a:r>
                      <a:endParaRPr b="1" i="1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0.44</a:t>
                      </a:r>
                      <a:endParaRPr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 0.19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Lato"/>
                          <a:ea typeface="Lato"/>
                          <a:cs typeface="Lato"/>
                          <a:sym typeface="Lato"/>
                        </a:rPr>
                        <a:t> 0.41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/>
        </p:nvSpPr>
        <p:spPr>
          <a:xfrm>
            <a:off x="3130335" y="2499615"/>
            <a:ext cx="7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24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61219">
            <a:off x="5797900" y="-1105820"/>
            <a:ext cx="9144001" cy="657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/>
          <p:nvPr/>
        </p:nvSpPr>
        <p:spPr>
          <a:xfrm>
            <a:off x="854089" y="3151167"/>
            <a:ext cx="1319100" cy="1137300"/>
          </a:xfrm>
          <a:prstGeom prst="triangle">
            <a:avLst>
              <a:gd fmla="val 5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1513646" y="2178847"/>
            <a:ext cx="1851343" cy="2109145"/>
          </a:xfrm>
          <a:prstGeom prst="triangle">
            <a:avLst>
              <a:gd fmla="val 50000" name="adj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3281601" y="4429078"/>
            <a:ext cx="5920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2221887" y="4409173"/>
            <a:ext cx="434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DT</a:t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1338766" y="4409173"/>
            <a:ext cx="4204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LR</a:t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2705432" y="2915419"/>
            <a:ext cx="1592582" cy="1372916"/>
          </a:xfrm>
          <a:prstGeom prst="triangle">
            <a:avLst>
              <a:gd fmla="val 5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658430" y="449856"/>
            <a:ext cx="503657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 scoring after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improvements</a:t>
            </a:r>
            <a:endParaRPr/>
          </a:p>
        </p:txBody>
      </p:sp>
      <p:sp>
        <p:nvSpPr>
          <p:cNvPr id="139" name="Google Shape;139;p11"/>
          <p:cNvSpPr txBox="1"/>
          <p:nvPr/>
        </p:nvSpPr>
        <p:spPr>
          <a:xfrm>
            <a:off x="2081635" y="1714465"/>
            <a:ext cx="7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39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/>
          </a:p>
        </p:txBody>
      </p:sp>
      <p:sp>
        <p:nvSpPr>
          <p:cNvPr id="140" name="Google Shape;140;p11"/>
          <p:cNvSpPr txBox="1"/>
          <p:nvPr/>
        </p:nvSpPr>
        <p:spPr>
          <a:xfrm>
            <a:off x="1177598" y="2661165"/>
            <a:ext cx="7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/>
          </a:p>
        </p:txBody>
      </p:sp>
      <p:sp>
        <p:nvSpPr>
          <p:cNvPr id="141" name="Google Shape;141;p11"/>
          <p:cNvSpPr txBox="1"/>
          <p:nvPr/>
        </p:nvSpPr>
        <p:spPr>
          <a:xfrm>
            <a:off x="993151" y="3596525"/>
            <a:ext cx="104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MinMax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MaxAbs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Polynomial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2656763" y="3749150"/>
            <a:ext cx="1689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MinMax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1800813" y="3463425"/>
            <a:ext cx="13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RobustScaler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003304">
            <a:off x="7224116" y="482206"/>
            <a:ext cx="6123267" cy="38831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726777" y="4224897"/>
            <a:ext cx="105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LR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3871266" y="4224908"/>
            <a:ext cx="107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DT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7031685" y="4224906"/>
            <a:ext cx="10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55300" y="83350"/>
            <a:ext cx="7460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Conclusions &amp; challenges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987" y="2892857"/>
            <a:ext cx="2887675" cy="214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89965"/>
            <a:ext cx="2887675" cy="21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950" y="2871788"/>
            <a:ext cx="2987550" cy="2186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71850" y="762000"/>
            <a:ext cx="7832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Scaling was 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impactful for DT &amp; KNN, and essential for LR for interaction features analysis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Feature selection: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Some features which may seem effective weren’t so (reviews_avg, number of reviews)  		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distance vs. neighborhood - location correlation as distance from center vs. neighborhood reputation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Outliers handling - custom vs. RobustScaler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Feature engineering: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scaling log_price was not intuitive for our problem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LR Improvement using PolynomialFeatures selectively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2014-11-12T21:47:38Z</dcterms:created>
  <dc:creator>Designed by Slidesmash</dc:creator>
</cp:coreProperties>
</file>